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47"/>
  </p:notesMasterIdLst>
  <p:sldIdLst>
    <p:sldId id="256" r:id="rId2"/>
    <p:sldId id="303"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7" r:id="rId33"/>
    <p:sldId id="288" r:id="rId34"/>
    <p:sldId id="305" r:id="rId35"/>
    <p:sldId id="306" r:id="rId36"/>
    <p:sldId id="309" r:id="rId37"/>
    <p:sldId id="307" r:id="rId38"/>
    <p:sldId id="308" r:id="rId39"/>
    <p:sldId id="310" r:id="rId40"/>
    <p:sldId id="311" r:id="rId41"/>
    <p:sldId id="312" r:id="rId42"/>
    <p:sldId id="313" r:id="rId43"/>
    <p:sldId id="314" r:id="rId44"/>
    <p:sldId id="315" r:id="rId45"/>
    <p:sldId id="302" r:id="rId46"/>
  </p:sldIdLst>
  <p:sldSz cx="9144000" cy="5715000" type="screen16x10"/>
  <p:notesSz cx="6858000" cy="9144000"/>
  <p:embeddedFontLst>
    <p:embeddedFont>
      <p:font typeface="Open Sans" panose="020B0606030504020204" pitchFamily="34" charset="0"/>
      <p:regular r:id="rId48"/>
      <p:bold r:id="rId49"/>
      <p:italic r:id="rId50"/>
      <p:boldItalic r:id="rId51"/>
    </p:embeddedFont>
    <p:embeddedFont>
      <p:font typeface="Verdana" panose="020B0604030504040204"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62"/>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s184.eecs.berkeley.edu/uploads/lectures/03_sample/03_sample_slides.pdf"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15</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pt-BR" u="sng">
                <a:solidFill>
                  <a:schemeClr val="hlink"/>
                </a:solidFill>
                <a:hlinkClick r:id="rId3"/>
              </a:rPr>
              <a:t>https://cs184.eecs.berkeley.edu/uploads/lectures/03_sample/03_sample_slides.pdf</a:t>
            </a:r>
            <a:endParaRPr/>
          </a:p>
          <a:p>
            <a:pPr marL="0" lvl="0" indent="0" algn="l" rtl="0">
              <a:spcBef>
                <a:spcPts val="0"/>
              </a:spcBef>
              <a:spcAft>
                <a:spcPts val="0"/>
              </a:spcAft>
              <a:buNone/>
            </a:pPr>
            <a:endParaRPr/>
          </a:p>
        </p:txBody>
      </p:sp>
      <p:sp>
        <p:nvSpPr>
          <p:cNvPr id="32" name="Google Shape;3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255" name="Google Shape;25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www.shadertoy.com/view/ll33zS"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24: Sombras e Reflexões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2048959"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Johnson et al. TOG 2005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Percentage closer filtering (PCF) </a:t>
            </a:r>
            <a:endParaRPr/>
          </a:p>
        </p:txBody>
      </p:sp>
      <p:sp>
        <p:nvSpPr>
          <p:cNvPr id="145" name="Google Shape;145;p17"/>
          <p:cNvSpPr txBox="1">
            <a:spLocks noGrp="1"/>
          </p:cNvSpPr>
          <p:nvPr>
            <p:ph type="body" idx="1"/>
          </p:nvPr>
        </p:nvSpPr>
        <p:spPr>
          <a:xfrm>
            <a:off x="390548" y="838985"/>
            <a:ext cx="5773946"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600"/>
              <a:t>Em vez de amostrar o mapa de sombra uma vez, execute várias pesquisas em torno da coordenada de textura desejada</a:t>
            </a:r>
            <a:endParaRPr/>
          </a:p>
          <a:p>
            <a:pPr marL="177750" lvl="0" indent="-177750" algn="l" rtl="0">
              <a:spcBef>
                <a:spcPts val="320"/>
              </a:spcBef>
              <a:spcAft>
                <a:spcPts val="0"/>
              </a:spcAft>
              <a:buClr>
                <a:schemeClr val="dk1"/>
              </a:buClr>
              <a:buSzPts val="1600"/>
              <a:buFont typeface="Arial"/>
              <a:buChar char="•"/>
            </a:pPr>
            <a:r>
              <a:rPr lang="pt-BR" sz="1600"/>
              <a:t>Ajustar a fração das pesquisas que estão na sombra, modular a intensidade da luz de acordo</a:t>
            </a:r>
            <a:endParaRPr/>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Ambiente Occlusion</a:t>
            </a:r>
            <a:endParaRP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 </a:t>
            </a:r>
            <a:r>
              <a:rPr lang="pt-BR" dirty="0" err="1"/>
              <a:t>p</a:t>
            </a:r>
            <a:r>
              <a:rPr lang="pt-BR" dirty="0"/>
              <a:t> (estimar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32265-5392-F73D-602C-4602F0DE528D}"/>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04EE7A42-DADB-8E6C-DD36-488CF9F70B71}"/>
              </a:ext>
            </a:extLst>
          </p:cNvPr>
          <p:cNvSpPr>
            <a:spLocks noGrp="1"/>
          </p:cNvSpPr>
          <p:nvPr>
            <p:ph type="body" idx="1"/>
          </p:nvPr>
        </p:nvSpPr>
        <p:spPr/>
        <p:txBody>
          <a:bodyPr/>
          <a:lstStyle/>
          <a:p>
            <a:r>
              <a:rPr lang="pt-BR" dirty="0"/>
              <a:t>in a </a:t>
            </a:r>
            <a:r>
              <a:rPr lang="pt-BR" dirty="0" err="1"/>
              <a:t>shadowmap</a:t>
            </a:r>
            <a:r>
              <a:rPr lang="pt-BR" dirty="0"/>
              <a:t>, a </a:t>
            </a:r>
            <a:r>
              <a:rPr lang="pt-BR" dirty="0" err="1"/>
              <a:t>depthmap</a:t>
            </a:r>
            <a:r>
              <a:rPr lang="pt-BR" dirty="0"/>
              <a:t>, a </a:t>
            </a:r>
            <a:r>
              <a:rPr lang="pt-BR" dirty="0" err="1"/>
              <a:t>pointcloud</a:t>
            </a:r>
            <a:r>
              <a:rPr lang="pt-BR" dirty="0"/>
              <a:t>.</a:t>
            </a:r>
          </a:p>
        </p:txBody>
      </p:sp>
      <p:sp>
        <p:nvSpPr>
          <p:cNvPr id="4" name="Slide Number Placeholder 3">
            <a:extLst>
              <a:ext uri="{FF2B5EF4-FFF2-40B4-BE49-F238E27FC236}">
                <a16:creationId xmlns:a16="http://schemas.microsoft.com/office/drawing/2014/main" id="{9DDEE53A-ABEE-C892-9441-38A9E5BB2230}"/>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a:t>
            </a:fld>
            <a:endParaRPr lang="pt-BR"/>
          </a:p>
        </p:txBody>
      </p:sp>
    </p:spTree>
    <p:extLst>
      <p:ext uri="{BB962C8B-B14F-4D97-AF65-F5344CB8AC3E}">
        <p14:creationId xmlns:p14="http://schemas.microsoft.com/office/powerpoint/2010/main" val="172779181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08" name="Google Shape;208;p2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209" name="Google Shape;209;p2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210" name="Google Shape;210;p24" descr="page26image49465984"/>
          <p:cNvPicPr preferRelativeResize="0"/>
          <p:nvPr/>
        </p:nvPicPr>
        <p:blipFill rotWithShape="1">
          <a:blip r:embed="rId3">
            <a:alphaModFix/>
          </a:blip>
          <a:srcRect/>
          <a:stretch/>
        </p:blipFill>
        <p:spPr>
          <a:xfrm>
            <a:off x="127000" y="-4587875"/>
            <a:ext cx="11480800" cy="12700"/>
          </a:xfrm>
          <a:prstGeom prst="rect">
            <a:avLst/>
          </a:prstGeom>
          <a:noFill/>
          <a:ln>
            <a:noFill/>
          </a:ln>
        </p:spPr>
      </p:pic>
      <p:pic>
        <p:nvPicPr>
          <p:cNvPr id="211" name="Google Shape;211;p24" descr="page26image49469248"/>
          <p:cNvPicPr preferRelativeResize="0"/>
          <p:nvPr/>
        </p:nvPicPr>
        <p:blipFill rotWithShape="1">
          <a:blip r:embed="rId4">
            <a:alphaModFix/>
          </a:blip>
          <a:srcRect/>
          <a:stretch/>
        </p:blipFill>
        <p:spPr>
          <a:xfrm>
            <a:off x="11811000" y="-4587875"/>
            <a:ext cx="11468100" cy="12700"/>
          </a:xfrm>
          <a:prstGeom prst="rect">
            <a:avLst/>
          </a:prstGeom>
          <a:noFill/>
          <a:ln>
            <a:noFill/>
          </a:ln>
        </p:spPr>
      </p:pic>
      <p:pic>
        <p:nvPicPr>
          <p:cNvPr id="212" name="Google Shape;212;p24" descr="page26image49465792"/>
          <p:cNvPicPr preferRelativeResize="0"/>
          <p:nvPr/>
        </p:nvPicPr>
        <p:blipFill rotWithShape="1">
          <a:blip r:embed="rId5">
            <a:alphaModFix/>
          </a:blip>
          <a:srcRect/>
          <a:stretch/>
        </p:blipFill>
        <p:spPr>
          <a:xfrm>
            <a:off x="23495000" y="-4587875"/>
            <a:ext cx="12700" cy="5854700"/>
          </a:xfrm>
          <a:prstGeom prst="rect">
            <a:avLst/>
          </a:prstGeom>
          <a:noFill/>
          <a:ln>
            <a:noFill/>
          </a:ln>
        </p:spPr>
      </p:pic>
      <p:pic>
        <p:nvPicPr>
          <p:cNvPr id="213" name="Google Shape;213;p24" descr="page26image34840496"/>
          <p:cNvPicPr preferRelativeResize="0"/>
          <p:nvPr/>
        </p:nvPicPr>
        <p:blipFill rotWithShape="1">
          <a:blip r:embed="rId6">
            <a:alphaModFix/>
          </a:blip>
          <a:srcRect/>
          <a:stretch/>
        </p:blipFill>
        <p:spPr>
          <a:xfrm>
            <a:off x="24984075" y="-4587875"/>
            <a:ext cx="11430000" cy="58420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está errado nessa figura?</a:t>
            </a:r>
            <a:endParaRPr/>
          </a:p>
        </p:txBody>
      </p:sp>
      <p:sp>
        <p:nvSpPr>
          <p:cNvPr id="219" name="Google Shape;219;p2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pic>
        <p:nvPicPr>
          <p:cNvPr id="220" name="Google Shape;220;p25" descr="page28image52389616"/>
          <p:cNvPicPr preferRelativeResize="0"/>
          <p:nvPr/>
        </p:nvPicPr>
        <p:blipFill rotWithShape="1">
          <a:blip r:embed="rId3">
            <a:alphaModFix/>
          </a:blip>
          <a:srcRect l="6277" t="30392" r="7251" b="4934"/>
          <a:stretch/>
        </p:blipFill>
        <p:spPr>
          <a:xfrm>
            <a:off x="564411" y="838985"/>
            <a:ext cx="8015178" cy="449615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27" name="Google Shape;227;p2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28" name="Google Shape;228;p26" descr="page29image52331840"/>
          <p:cNvPicPr preferRelativeResize="0"/>
          <p:nvPr/>
        </p:nvPicPr>
        <p:blipFill rotWithShape="1">
          <a:blip r:embed="rId3">
            <a:alphaModFix/>
          </a:blip>
          <a:srcRect t="15385" b="10769"/>
          <a:stretch/>
        </p:blipFill>
        <p:spPr>
          <a:xfrm>
            <a:off x="475013" y="800704"/>
            <a:ext cx="8187184" cy="4534440"/>
          </a:xfrm>
          <a:prstGeom prst="rect">
            <a:avLst/>
          </a:prstGeom>
          <a:noFill/>
          <a:ln>
            <a:noFill/>
          </a:ln>
        </p:spPr>
      </p:pic>
      <p:sp>
        <p:nvSpPr>
          <p:cNvPr id="229" name="Google Shape;229;p26"/>
          <p:cNvSpPr/>
          <p:nvPr/>
        </p:nvSpPr>
        <p:spPr>
          <a:xfrm>
            <a:off x="390548" y="5359528"/>
            <a:ext cx="140205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Créditos: NVIDIA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35" name="Google Shape;235;p2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pic>
        <p:nvPicPr>
          <p:cNvPr id="236" name="Google Shape;236;p27" descr="page30image52089440"/>
          <p:cNvPicPr preferRelativeResize="0"/>
          <p:nvPr/>
        </p:nvPicPr>
        <p:blipFill rotWithShape="1">
          <a:blip r:embed="rId3">
            <a:alphaModFix/>
          </a:blip>
          <a:srcRect t="16500" b="9000"/>
          <a:stretch/>
        </p:blipFill>
        <p:spPr>
          <a:xfrm>
            <a:off x="543736" y="818020"/>
            <a:ext cx="8121856" cy="453808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Relembrando: Espelho Perfeito</a:t>
            </a:r>
            <a:endParaRPr/>
          </a:p>
        </p:txBody>
      </p:sp>
      <p:sp>
        <p:nvSpPr>
          <p:cNvPr id="242" name="Google Shape;242;p2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243" name="Google Shape;243;p28" descr="page31image34769344"/>
          <p:cNvPicPr preferRelativeResize="0"/>
          <p:nvPr/>
        </p:nvPicPr>
        <p:blipFill rotWithShape="1">
          <a:blip r:embed="rId3">
            <a:alphaModFix/>
          </a:blip>
          <a:srcRect/>
          <a:stretch/>
        </p:blipFill>
        <p:spPr>
          <a:xfrm>
            <a:off x="1126638" y="828129"/>
            <a:ext cx="6890724" cy="458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Reflexão Perfeita</a:t>
            </a:r>
            <a:endParaRPr/>
          </a:p>
        </p:txBody>
      </p:sp>
      <p:sp>
        <p:nvSpPr>
          <p:cNvPr id="249" name="Google Shape;249;p2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250" name="Google Shape;250;p29"/>
          <p:cNvPicPr preferRelativeResize="0"/>
          <p:nvPr/>
        </p:nvPicPr>
        <p:blipFill rotWithShape="1">
          <a:blip r:embed="rId3">
            <a:alphaModFix/>
          </a:blip>
          <a:srcRect/>
          <a:stretch/>
        </p:blipFill>
        <p:spPr>
          <a:xfrm>
            <a:off x="1390866" y="849101"/>
            <a:ext cx="7121538" cy="4496159"/>
          </a:xfrm>
          <a:prstGeom prst="rect">
            <a:avLst/>
          </a:prstGeom>
          <a:noFill/>
          <a:ln>
            <a:noFill/>
          </a:ln>
        </p:spPr>
      </p:pic>
      <p:sp>
        <p:nvSpPr>
          <p:cNvPr id="251" name="Google Shape;251;p29"/>
          <p:cNvSpPr txBox="1">
            <a:spLocks noGrp="1"/>
          </p:cNvSpPr>
          <p:nvPr>
            <p:ph type="body" idx="1"/>
          </p:nvPr>
        </p:nvSpPr>
        <p:spPr>
          <a:xfrm>
            <a:off x="288235" y="838985"/>
            <a:ext cx="3872285" cy="201851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A luz refletida de P</a:t>
            </a:r>
            <a:r>
              <a:rPr lang="pt-BR" sz="1800" baseline="-25000"/>
              <a:t>1</a:t>
            </a:r>
            <a:r>
              <a:rPr lang="pt-BR" sz="1800"/>
              <a:t> na direção de P</a:t>
            </a:r>
            <a:r>
              <a:rPr lang="pt-BR" sz="1800" baseline="-25000"/>
              <a:t>0</a:t>
            </a:r>
            <a:r>
              <a:rPr lang="pt-BR" sz="1800"/>
              <a:t> depende da luz incidente em P</a:t>
            </a:r>
            <a:r>
              <a:rPr lang="pt-BR" sz="1800" baseline="-25000"/>
              <a:t>1</a:t>
            </a:r>
            <a:r>
              <a:rPr lang="pt-BR" sz="1800"/>
              <a:t> a partir da reflexão sobre a normal de superfície de P</a:t>
            </a:r>
            <a:r>
              <a:rPr lang="pt-BR" sz="1800" baseline="-25000"/>
              <a:t>1</a:t>
            </a:r>
            <a:r>
              <a:rPr lang="pt-BR" sz="1800"/>
              <a:t>.</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pode ser usada para simular reflexão</a:t>
            </a:r>
            <a:endParaRPr/>
          </a:p>
        </p:txBody>
      </p:sp>
      <p:sp>
        <p:nvSpPr>
          <p:cNvPr id="258" name="Google Shape;258;p3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dirty="0" err="1"/>
              <a:t>Environment</a:t>
            </a:r>
            <a:r>
              <a:rPr lang="pt-BR" sz="1600" dirty="0"/>
              <a:t> mapping:</a:t>
            </a:r>
            <a:endParaRPr dirty="0"/>
          </a:p>
          <a:p>
            <a:pPr marL="0" lvl="0" indent="0" algn="l" rtl="0">
              <a:spcBef>
                <a:spcPts val="320"/>
              </a:spcBef>
              <a:spcAft>
                <a:spcPts val="0"/>
              </a:spcAft>
              <a:buClr>
                <a:schemeClr val="dk1"/>
              </a:buClr>
              <a:buSzPts val="1600"/>
              <a:buFont typeface="Verdana"/>
              <a:buNone/>
            </a:pPr>
            <a:r>
              <a:rPr lang="pt-BR" sz="1600" dirty="0"/>
              <a:t>coloque câmera na origem</a:t>
            </a:r>
            <a:br>
              <a:rPr lang="pt-BR" sz="1600" dirty="0"/>
            </a:br>
            <a:r>
              <a:rPr lang="pt-BR" sz="1600" dirty="0"/>
              <a:t>das reflexões</a:t>
            </a:r>
            <a:endParaRPr dirty="0"/>
          </a:p>
          <a:p>
            <a:pPr marL="0" lvl="0" indent="0" algn="l" rtl="0">
              <a:spcBef>
                <a:spcPts val="320"/>
              </a:spcBef>
              <a:spcAft>
                <a:spcPts val="0"/>
              </a:spcAft>
              <a:buClr>
                <a:schemeClr val="dk1"/>
              </a:buClr>
              <a:buSzPts val="1600"/>
              <a:buFont typeface="Verdana"/>
              <a:buNone/>
            </a:pPr>
            <a:endParaRPr sz="1600" dirty="0"/>
          </a:p>
        </p:txBody>
      </p:sp>
      <p:sp>
        <p:nvSpPr>
          <p:cNvPr id="259" name="Google Shape;259;p3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sp>
        <p:nvSpPr>
          <p:cNvPr id="260" name="Google Shape;260;p30"/>
          <p:cNvSpPr/>
          <p:nvPr/>
        </p:nvSpPr>
        <p:spPr>
          <a:xfrm>
            <a:off x="325220" y="3087064"/>
            <a:ext cx="4572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Cube map:</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armazena os resultados de raios de reflexão</a:t>
            </a:r>
            <a:endParaRPr/>
          </a:p>
        </p:txBody>
      </p:sp>
      <p:pic>
        <p:nvPicPr>
          <p:cNvPr id="261" name="Google Shape;261;p30" descr="page33image34646592"/>
          <p:cNvPicPr preferRelativeResize="0"/>
          <p:nvPr/>
        </p:nvPicPr>
        <p:blipFill rotWithShape="1">
          <a:blip r:embed="rId3">
            <a:alphaModFix/>
          </a:blip>
          <a:srcRect/>
          <a:stretch/>
        </p:blipFill>
        <p:spPr>
          <a:xfrm>
            <a:off x="4847821" y="838985"/>
            <a:ext cx="3905632" cy="4395167"/>
          </a:xfrm>
          <a:prstGeom prst="rect">
            <a:avLst/>
          </a:prstGeom>
          <a:noFill/>
          <a:ln>
            <a:noFill/>
          </a:ln>
        </p:spPr>
      </p:pic>
      <p:sp>
        <p:nvSpPr>
          <p:cNvPr id="262" name="Google Shape;262;p30"/>
          <p:cNvSpPr/>
          <p:nvPr/>
        </p:nvSpPr>
        <p:spPr>
          <a:xfrm>
            <a:off x="6789682" y="838985"/>
            <a:ext cx="1963769"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para produzir um cube map são necessárias 6 renderizações</a:t>
            </a:r>
            <a:endParaRPr sz="1400">
              <a:solidFill>
                <a:schemeClr val="dk1"/>
              </a:solidFill>
              <a:latin typeface="Arial"/>
              <a:ea typeface="Arial"/>
              <a:cs typeface="Arial"/>
              <a:sym typeface="Arial"/>
            </a:endParaRPr>
          </a:p>
        </p:txBody>
      </p:sp>
      <p:cxnSp>
        <p:nvCxnSpPr>
          <p:cNvPr id="263" name="Google Shape;263;p30"/>
          <p:cNvCxnSpPr/>
          <p:nvPr/>
        </p:nvCxnSpPr>
        <p:spPr>
          <a:xfrm rot="10800000" flipH="1">
            <a:off x="1524000" y="2857500"/>
            <a:ext cx="4204138" cy="463769"/>
          </a:xfrm>
          <a:prstGeom prst="straightConnector1">
            <a:avLst/>
          </a:prstGeom>
          <a:noFill/>
          <a:ln w="28575" cap="flat" cmpd="sng">
            <a:solidFill>
              <a:srgbClr val="4A7DBA"/>
            </a:solidFill>
            <a:prstDash val="solid"/>
            <a:round/>
            <a:headEnd type="none" w="sm" len="sm"/>
            <a:tailEnd type="triangle" w="med" len="med"/>
          </a:ln>
        </p:spPr>
      </p:cxnSp>
      <p:sp>
        <p:nvSpPr>
          <p:cNvPr id="264" name="Google Shape;264;p30"/>
          <p:cNvSpPr/>
          <p:nvPr/>
        </p:nvSpPr>
        <p:spPr>
          <a:xfrm>
            <a:off x="1030013" y="4726605"/>
            <a:ext cx="38178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Centro da projeção</a:t>
            </a:r>
            <a:endParaRPr/>
          </a:p>
        </p:txBody>
      </p:sp>
      <p:cxnSp>
        <p:nvCxnSpPr>
          <p:cNvPr id="265" name="Google Shape;265;p30"/>
          <p:cNvCxnSpPr/>
          <p:nvPr/>
        </p:nvCxnSpPr>
        <p:spPr>
          <a:xfrm rot="10800000" flipH="1">
            <a:off x="3079531" y="4447503"/>
            <a:ext cx="2648607" cy="428512"/>
          </a:xfrm>
          <a:prstGeom prst="straightConnector1">
            <a:avLst/>
          </a:prstGeom>
          <a:noFill/>
          <a:ln w="28575" cap="flat" cmpd="sng">
            <a:solidFill>
              <a:srgbClr val="4A7DBA"/>
            </a:solidFill>
            <a:prstDash val="solid"/>
            <a:round/>
            <a:headEnd type="none" w="sm" len="sm"/>
            <a:tailEnd type="triangle" w="med" len="med"/>
          </a:ln>
        </p:spPr>
      </p:cxnSp>
      <p:sp>
        <p:nvSpPr>
          <p:cNvPr id="266" name="Google Shape;266;p30"/>
          <p:cNvSpPr/>
          <p:nvPr/>
        </p:nvSpPr>
        <p:spPr>
          <a:xfrm>
            <a:off x="5276193" y="5459318"/>
            <a:ext cx="332382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http://en.wikipedia.org/wiki/Cube_mapping </a:t>
            </a:r>
            <a:endParaRPr/>
          </a:p>
        </p:txBody>
      </p:sp>
      <p:sp>
        <p:nvSpPr>
          <p:cNvPr id="3" name="TextBox 2">
            <a:extLst>
              <a:ext uri="{FF2B5EF4-FFF2-40B4-BE49-F238E27FC236}">
                <a16:creationId xmlns:a16="http://schemas.microsoft.com/office/drawing/2014/main" id="{94E3F34E-43E1-20D7-FEB0-2F52B56765C4}"/>
              </a:ext>
            </a:extLst>
          </p:cNvPr>
          <p:cNvSpPr txBox="1"/>
          <p:nvPr/>
        </p:nvSpPr>
        <p:spPr>
          <a:xfrm>
            <a:off x="690477" y="5309827"/>
            <a:ext cx="4585716" cy="307777"/>
          </a:xfrm>
          <a:prstGeom prst="rect">
            <a:avLst/>
          </a:prstGeom>
          <a:noFill/>
        </p:spPr>
        <p:txBody>
          <a:bodyPr wrap="square">
            <a:spAutoFit/>
          </a:bodyPr>
          <a:lstStyle/>
          <a:p>
            <a:pPr marL="0" lvl="0" indent="0" algn="l" rtl="0">
              <a:spcBef>
                <a:spcPts val="320"/>
              </a:spcBef>
              <a:spcAft>
                <a:spcPts val="0"/>
              </a:spcAft>
              <a:buClr>
                <a:schemeClr val="dk1"/>
              </a:buClr>
              <a:buSzPts val="1600"/>
              <a:buFont typeface="Verdana"/>
              <a:buNone/>
            </a:pPr>
            <a:r>
              <a:rPr lang="pt-BR" sz="1400" dirty="0" err="1"/>
              <a:t>Obs</a:t>
            </a:r>
            <a:r>
              <a:rPr lang="pt-BR" sz="1400" dirty="0"/>
              <a:t>: Essa técnicas é uma aproximação.</a:t>
            </a:r>
            <a:endParaRPr lang="pt-BR"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73" name="Google Shape;273;p31"/>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dirty="0"/>
              <a:t>https://</a:t>
            </a:r>
            <a:r>
              <a:rPr lang="pt-BR" sz="1600" b="1" dirty="0" err="1"/>
              <a:t>www.techspot.com</a:t>
            </a:r>
            <a:r>
              <a:rPr lang="pt-BR" sz="1600" b="1" dirty="0"/>
              <a:t>/</a:t>
            </a:r>
            <a:r>
              <a:rPr lang="pt-BR" sz="1600" b="1" dirty="0" err="1"/>
              <a:t>article</a:t>
            </a:r>
            <a:r>
              <a:rPr lang="pt-BR" sz="1600" b="1" dirty="0"/>
              <a:t>/1934-the-state-of-ray-tracing/ </a:t>
            </a:r>
            <a:endParaRPr sz="1600" dirty="0"/>
          </a:p>
          <a:p>
            <a:pPr marL="0" lvl="0" indent="0" algn="l" rtl="0">
              <a:spcBef>
                <a:spcPts val="320"/>
              </a:spcBef>
              <a:spcAft>
                <a:spcPts val="0"/>
              </a:spcAft>
              <a:buClr>
                <a:schemeClr val="dk1"/>
              </a:buClr>
              <a:buSzPts val="1600"/>
              <a:buFont typeface="Verdana"/>
              <a:buNone/>
            </a:pPr>
            <a:endParaRPr sz="1600" dirty="0"/>
          </a:p>
        </p:txBody>
      </p:sp>
      <p:sp>
        <p:nvSpPr>
          <p:cNvPr id="274" name="Google Shape;274;p3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sp>
        <p:nvSpPr>
          <p:cNvPr id="275" name="Google Shape;275;p31"/>
          <p:cNvSpPr/>
          <p:nvPr/>
        </p:nvSpPr>
        <p:spPr>
          <a:xfrm>
            <a:off x="6784849" y="5424364"/>
            <a:ext cx="162476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76" name="Google Shape;276;p31"/>
          <p:cNvPicPr preferRelativeResize="0"/>
          <p:nvPr/>
        </p:nvPicPr>
        <p:blipFill rotWithShape="1">
          <a:blip r:embed="rId3">
            <a:alphaModFix/>
          </a:blip>
          <a:srcRect/>
          <a:stretch/>
        </p:blipFill>
        <p:spPr>
          <a:xfrm>
            <a:off x="753110" y="691001"/>
            <a:ext cx="7703107" cy="433299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Tópicos da Aula</a:t>
            </a:r>
            <a:endParaRPr/>
          </a:p>
        </p:txBody>
      </p:sp>
      <p:sp>
        <p:nvSpPr>
          <p:cNvPr id="35" name="Google Shape;35;p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Sombras</a:t>
            </a:r>
            <a:endParaRPr dirty="0"/>
          </a:p>
          <a:p>
            <a:pPr marL="0" lvl="0" indent="0" algn="l" rtl="0">
              <a:spcBef>
                <a:spcPts val="400"/>
              </a:spcBef>
              <a:spcAft>
                <a:spcPts val="0"/>
              </a:spcAft>
              <a:buClr>
                <a:schemeClr val="dk1"/>
              </a:buClr>
              <a:buSzPts val="2000"/>
              <a:buFont typeface="Verdana"/>
              <a:buNone/>
            </a:pPr>
            <a:r>
              <a:rPr lang="pt-BR" dirty="0"/>
              <a:t>Ambiente </a:t>
            </a:r>
            <a:r>
              <a:rPr lang="pt-BR" dirty="0" err="1"/>
              <a:t>Occlusion</a:t>
            </a:r>
            <a:endParaRPr dirty="0"/>
          </a:p>
          <a:p>
            <a:pPr marL="0" lvl="0" indent="0" algn="l" rtl="0">
              <a:spcBef>
                <a:spcPts val="400"/>
              </a:spcBef>
              <a:spcAft>
                <a:spcPts val="0"/>
              </a:spcAft>
              <a:buClr>
                <a:schemeClr val="dk1"/>
              </a:buClr>
              <a:buSzPts val="2000"/>
              <a:buFont typeface="Verdana"/>
              <a:buNone/>
            </a:pPr>
            <a:r>
              <a:rPr lang="pt-BR" dirty="0"/>
              <a:t>Reflexões</a:t>
            </a:r>
            <a:endParaRPr dirty="0"/>
          </a:p>
          <a:p>
            <a:pPr marL="0" lvl="0" indent="0" algn="l" rtl="0">
              <a:spcBef>
                <a:spcPts val="400"/>
              </a:spcBef>
              <a:spcAft>
                <a:spcPts val="0"/>
              </a:spcAft>
              <a:buClr>
                <a:schemeClr val="dk1"/>
              </a:buClr>
              <a:buSzPts val="2000"/>
              <a:buFont typeface="Verdana"/>
              <a:buNone/>
            </a:pPr>
            <a:r>
              <a:rPr lang="pt-BR" dirty="0" err="1"/>
              <a:t>Interreflexões</a:t>
            </a:r>
            <a:endParaRPr dirty="0"/>
          </a:p>
        </p:txBody>
      </p:sp>
      <p:sp>
        <p:nvSpPr>
          <p:cNvPr id="36" name="Google Shape;36;p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83" name="Google Shape;283;p32"/>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a:t>https://www.techspot.com/article/1934-the-state-of-ray-tracing/ </a:t>
            </a:r>
            <a:endParaRPr sz="1600"/>
          </a:p>
          <a:p>
            <a:pPr marL="0" lvl="0" indent="0" algn="l" rtl="0">
              <a:spcBef>
                <a:spcPts val="320"/>
              </a:spcBef>
              <a:spcAft>
                <a:spcPts val="0"/>
              </a:spcAft>
              <a:buClr>
                <a:schemeClr val="dk1"/>
              </a:buClr>
              <a:buSzPts val="1600"/>
              <a:buFont typeface="Verdana"/>
              <a:buNone/>
            </a:pPr>
            <a:endParaRPr sz="1600"/>
          </a:p>
        </p:txBody>
      </p:sp>
      <p:sp>
        <p:nvSpPr>
          <p:cNvPr id="284" name="Google Shape;284;p3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85" name="Google Shape;285;p32"/>
          <p:cNvSpPr/>
          <p:nvPr/>
        </p:nvSpPr>
        <p:spPr>
          <a:xfrm>
            <a:off x="6995161" y="5424364"/>
            <a:ext cx="141445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86" name="Google Shape;286;p32"/>
          <p:cNvPicPr preferRelativeResize="0"/>
          <p:nvPr/>
        </p:nvPicPr>
        <p:blipFill rotWithShape="1">
          <a:blip r:embed="rId3">
            <a:alphaModFix/>
          </a:blip>
          <a:srcRect/>
          <a:stretch/>
        </p:blipFill>
        <p:spPr>
          <a:xfrm>
            <a:off x="753110" y="691000"/>
            <a:ext cx="7703107" cy="433299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93" name="Google Shape;293;p33"/>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dirty="0"/>
              <a:t>https://</a:t>
            </a:r>
            <a:r>
              <a:rPr lang="pt-BR" sz="1600" b="1" dirty="0" err="1"/>
              <a:t>www.techspot.com</a:t>
            </a:r>
            <a:r>
              <a:rPr lang="pt-BR" sz="1600" b="1" dirty="0"/>
              <a:t>/</a:t>
            </a:r>
            <a:r>
              <a:rPr lang="pt-BR" sz="1600" b="1" dirty="0" err="1"/>
              <a:t>article</a:t>
            </a:r>
            <a:r>
              <a:rPr lang="pt-BR" sz="1600" b="1" dirty="0"/>
              <a:t>/1934-the-state-of-ray-tracing/ </a:t>
            </a:r>
            <a:endParaRPr sz="1600" dirty="0"/>
          </a:p>
          <a:p>
            <a:pPr marL="0" lvl="0" indent="0" algn="l" rtl="0">
              <a:spcBef>
                <a:spcPts val="320"/>
              </a:spcBef>
              <a:spcAft>
                <a:spcPts val="0"/>
              </a:spcAft>
              <a:buClr>
                <a:schemeClr val="dk1"/>
              </a:buClr>
              <a:buSzPts val="1600"/>
              <a:buFont typeface="Verdana"/>
              <a:buNone/>
            </a:pPr>
            <a:endParaRPr sz="1600" dirty="0"/>
          </a:p>
        </p:txBody>
      </p:sp>
      <p:sp>
        <p:nvSpPr>
          <p:cNvPr id="294" name="Google Shape;294;p3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sp>
        <p:nvSpPr>
          <p:cNvPr id="295" name="Google Shape;295;p33"/>
          <p:cNvSpPr/>
          <p:nvPr/>
        </p:nvSpPr>
        <p:spPr>
          <a:xfrm>
            <a:off x="6629401" y="5424364"/>
            <a:ext cx="17802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96" name="Google Shape;296;p33"/>
          <p:cNvPicPr preferRelativeResize="0"/>
          <p:nvPr/>
        </p:nvPicPr>
        <p:blipFill rotWithShape="1">
          <a:blip r:embed="rId3">
            <a:alphaModFix/>
          </a:blip>
          <a:srcRect/>
          <a:stretch/>
        </p:blipFill>
        <p:spPr>
          <a:xfrm>
            <a:off x="753110" y="699580"/>
            <a:ext cx="7693967" cy="432785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Interreflexões Difusas</a:t>
            </a:r>
            <a:endParaRPr/>
          </a:p>
        </p:txBody>
      </p:sp>
      <p:sp>
        <p:nvSpPr>
          <p:cNvPr id="310" name="Google Shape;310;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sp>
        <p:nvSpPr>
          <p:cNvPr id="311" name="Google Shape;311;p35"/>
          <p:cNvSpPr/>
          <p:nvPr/>
        </p:nvSpPr>
        <p:spPr>
          <a:xfrm>
            <a:off x="6441837" y="5405974"/>
            <a:ext cx="207056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créditos: Henrik Wann Jensen </a:t>
            </a:r>
            <a:endParaRPr/>
          </a:p>
        </p:txBody>
      </p:sp>
      <p:pic>
        <p:nvPicPr>
          <p:cNvPr id="312" name="Google Shape;312;p35" descr="page37image52257872"/>
          <p:cNvPicPr preferRelativeResize="0"/>
          <p:nvPr/>
        </p:nvPicPr>
        <p:blipFill rotWithShape="1">
          <a:blip r:embed="rId3">
            <a:alphaModFix/>
          </a:blip>
          <a:srcRect l="11567" t="12805" r="6618" b="5104"/>
          <a:stretch/>
        </p:blipFill>
        <p:spPr>
          <a:xfrm>
            <a:off x="1584600" y="838985"/>
            <a:ext cx="5974800" cy="4496159"/>
          </a:xfrm>
          <a:prstGeom prst="rect">
            <a:avLst/>
          </a:prstGeom>
          <a:noFill/>
          <a:ln>
            <a:noFill/>
          </a:ln>
        </p:spPr>
      </p:pic>
      <p:sp>
        <p:nvSpPr>
          <p:cNvPr id="313" name="Google Shape;313;p35"/>
          <p:cNvSpPr txBox="1">
            <a:spLocks noGrp="1"/>
          </p:cNvSpPr>
          <p:nvPr>
            <p:ph type="body" idx="1"/>
          </p:nvPr>
        </p:nvSpPr>
        <p:spPr>
          <a:xfrm>
            <a:off x="2539178" y="838985"/>
            <a:ext cx="2257411" cy="7491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AF1DD"/>
              </a:buClr>
              <a:buSzPts val="1400"/>
              <a:buFont typeface="Verdana"/>
              <a:buNone/>
            </a:pPr>
            <a:r>
              <a:rPr lang="pt-BR" sz="1400">
                <a:solidFill>
                  <a:srgbClr val="EAF1DD"/>
                </a:solidFill>
              </a:rPr>
              <a:t>Por que a parede</a:t>
            </a:r>
            <a:br>
              <a:rPr lang="pt-BR" sz="1400">
                <a:solidFill>
                  <a:srgbClr val="EAF1DD"/>
                </a:solidFill>
              </a:rPr>
            </a:br>
            <a:r>
              <a:rPr lang="pt-BR" sz="1400">
                <a:solidFill>
                  <a:srgbClr val="EAF1DD"/>
                </a:solidFill>
              </a:rPr>
              <a:t>está avermelhada?</a:t>
            </a:r>
            <a:endParaRPr/>
          </a:p>
        </p:txBody>
      </p:sp>
      <p:sp>
        <p:nvSpPr>
          <p:cNvPr id="314" name="Google Shape;314;p35"/>
          <p:cNvSpPr txBox="1"/>
          <p:nvPr/>
        </p:nvSpPr>
        <p:spPr>
          <a:xfrm>
            <a:off x="4855658" y="4791140"/>
            <a:ext cx="2257411" cy="74918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EAF1DD"/>
              </a:buClr>
              <a:buSzPts val="1400"/>
              <a:buFont typeface="Verdana"/>
              <a:buNone/>
            </a:pPr>
            <a:r>
              <a:rPr lang="pt-BR" sz="1400" b="0">
                <a:solidFill>
                  <a:srgbClr val="EAF1DD"/>
                </a:solidFill>
                <a:latin typeface="Verdana"/>
                <a:ea typeface="Verdana"/>
                <a:cs typeface="Verdana"/>
                <a:sym typeface="Verdana"/>
              </a:rPr>
              <a:t>Por que não está completamente preto?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Luzes pré-computadas</a:t>
            </a:r>
            <a:endParaRPr/>
          </a:p>
        </p:txBody>
      </p:sp>
      <p:sp>
        <p:nvSpPr>
          <p:cNvPr id="320" name="Google Shape;320;p36"/>
          <p:cNvSpPr txBox="1">
            <a:spLocks noGrp="1"/>
          </p:cNvSpPr>
          <p:nvPr>
            <p:ph type="body" idx="1"/>
          </p:nvPr>
        </p:nvSpPr>
        <p:spPr>
          <a:xfrm>
            <a:off x="390548" y="838985"/>
            <a:ext cx="386649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Pré-calcular a iluminação para uma cena offline (possível para luzes estáticas)</a:t>
            </a: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Cálculos offline podem realizar cálculos de iluminação mais  avançados, como os cálculos de interreflexões</a:t>
            </a:r>
            <a:endParaRPr sz="1800"/>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Os resultados dos cálculos são armazenados como texturas (ou mapa de texturas)</a:t>
            </a:r>
            <a:endParaRPr/>
          </a:p>
        </p:txBody>
      </p:sp>
      <p:sp>
        <p:nvSpPr>
          <p:cNvPr id="321" name="Google Shape;321;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22" name="Google Shape;322;p36" descr="page38image34797584"/>
          <p:cNvPicPr preferRelativeResize="0"/>
          <p:nvPr/>
        </p:nvPicPr>
        <p:blipFill rotWithShape="1">
          <a:blip r:embed="rId3">
            <a:alphaModFix/>
          </a:blip>
          <a:srcRect/>
          <a:stretch/>
        </p:blipFill>
        <p:spPr>
          <a:xfrm>
            <a:off x="4689252" y="371686"/>
            <a:ext cx="3509868" cy="52214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9078150D-B49B-F75A-1847-F5342DEC661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34</a:t>
            </a:fld>
            <a:endParaRPr lang="pt-BR"/>
          </a:p>
        </p:txBody>
      </p:sp>
    </p:spTree>
    <p:extLst>
      <p:ext uri="{BB962C8B-B14F-4D97-AF65-F5344CB8AC3E}">
        <p14:creationId xmlns:p14="http://schemas.microsoft.com/office/powerpoint/2010/main" val="1046158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35</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36</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82880" y="1166636"/>
            <a:ext cx="4645152" cy="4293483"/>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pyramid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sdPyramid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plane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min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pyramid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vec3 </a:t>
            </a:r>
            <a:r>
              <a:rPr lang="en-US" sz="1050" b="0" noProof="1">
                <a:solidFill>
                  <a:srgbClr val="9A9A9A"/>
                </a:solidFill>
                <a:effectLst/>
                <a:latin typeface="Courier New" panose="02070309020205020404" pitchFamily="49" charset="0"/>
                <a:cs typeface="Courier New" panose="02070309020205020404" pitchFamily="49" charset="0"/>
              </a:rPr>
              <a:t>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start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start</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for</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69CD6"/>
                </a:solidFill>
                <a:effectLst/>
                <a:latin typeface="Courier New" panose="02070309020205020404" pitchFamily="49" charset="0"/>
                <a:cs typeface="Courier New" panose="02070309020205020404" pitchFamily="49" charset="0"/>
              </a:rPr>
              <a:t>int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255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0.001</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break</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depth</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0.0005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7A64A"/>
                </a:solidFill>
                <a:effectLst/>
                <a:latin typeface="Courier New" panose="02070309020205020404" pitchFamily="49" charset="0"/>
                <a:cs typeface="Courier New" panose="02070309020205020404" pitchFamily="49" charset="0"/>
              </a:rPr>
              <a:t> // epsilon</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892041" y="1166636"/>
            <a:ext cx="4151376" cy="3970318"/>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void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mainImage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out vec4 </a:t>
            </a:r>
            <a:r>
              <a:rPr lang="en-US" sz="1050" b="0" noProof="1">
                <a:solidFill>
                  <a:srgbClr val="9A9A9A"/>
                </a:solidFill>
                <a:effectLst/>
                <a:latin typeface="Courier New" panose="02070309020205020404" pitchFamily="49" charset="0"/>
                <a:cs typeface="Courier New" panose="02070309020205020404" pitchFamily="49" charset="0"/>
              </a:rPr>
              <a:t>fragColor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in vec2 </a:t>
            </a:r>
            <a:r>
              <a:rPr lang="en-US" sz="1050" b="0" noProof="1">
                <a:solidFill>
                  <a:srgbClr val="9A9A9A"/>
                </a:solidFill>
                <a:effectLst/>
                <a:latin typeface="Courier New" panose="02070309020205020404" pitchFamily="49" charset="0"/>
                <a:cs typeface="Courier New" panose="02070309020205020404" pitchFamily="49" charset="0"/>
              </a:rPr>
              <a:t>fragCoord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uv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fragCoord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0.7</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4</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uv</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else</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normal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lightDir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ambient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0.2</a:t>
            </a:r>
            <a:r>
              <a:rPr lang="en-US" sz="1050" b="0" noProof="1">
                <a:solidFill>
                  <a:srgbClr val="B4B4B4"/>
                </a:solidFill>
                <a:effectLst/>
                <a:latin typeface="Courier New" panose="02070309020205020404" pitchFamily="49" charset="0"/>
                <a:cs typeface="Courier New" panose="02070309020205020404" pitchFamily="49" charset="0"/>
              </a:rPr>
              <a:t>;</a:t>
            </a: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scalar </a:t>
            </a:r>
            <a:r>
              <a:rPr lang="en-US" sz="1050" b="0" noProof="1">
                <a:solidFill>
                  <a:srgbClr val="B4B4B4"/>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dot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lightDir</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difuse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clamp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scalar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ambient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difuse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fragColor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vec4</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col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endParaRPr lang="en-US" sz="105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37</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38</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39</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40</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41</a:t>
            </a:fld>
            <a:endParaRPr lang="pt-BR"/>
          </a:p>
        </p:txBody>
      </p:sp>
    </p:spTree>
    <p:extLst>
      <p:ext uri="{BB962C8B-B14F-4D97-AF65-F5344CB8AC3E}">
        <p14:creationId xmlns:p14="http://schemas.microsoft.com/office/powerpoint/2010/main" val="38521335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42</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43</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ED44-1BC0-B156-CA9A-7B9FB83159BA}"/>
              </a:ext>
            </a:extLst>
          </p:cNvPr>
          <p:cNvSpPr>
            <a:spLocks noGrp="1"/>
          </p:cNvSpPr>
          <p:nvPr>
            <p:ph type="title"/>
          </p:nvPr>
        </p:nvSpPr>
        <p:spPr/>
        <p:txBody>
          <a:bodyPr/>
          <a:lstStyle/>
          <a:p>
            <a:r>
              <a:rPr lang="pt-BR" dirty="0" err="1"/>
              <a:t>Environment</a:t>
            </a:r>
            <a:r>
              <a:rPr lang="pt-BR" dirty="0"/>
              <a:t> Map no </a:t>
            </a:r>
            <a:r>
              <a:rPr lang="pt-BR" dirty="0" err="1"/>
              <a:t>Shadertoy</a:t>
            </a:r>
            <a:endParaRPr lang="pt-BR" dirty="0"/>
          </a:p>
        </p:txBody>
      </p:sp>
      <p:sp>
        <p:nvSpPr>
          <p:cNvPr id="3" name="Text Placeholder 2">
            <a:extLst>
              <a:ext uri="{FF2B5EF4-FFF2-40B4-BE49-F238E27FC236}">
                <a16:creationId xmlns:a16="http://schemas.microsoft.com/office/drawing/2014/main" id="{01591382-C11D-5179-DFE5-E25BB25447B0}"/>
              </a:ext>
            </a:extLst>
          </p:cNvPr>
          <p:cNvSpPr>
            <a:spLocks noGrp="1"/>
          </p:cNvSpPr>
          <p:nvPr>
            <p:ph type="body" idx="1"/>
          </p:nvPr>
        </p:nvSpPr>
        <p:spPr/>
        <p:txBody>
          <a:bodyPr/>
          <a:lstStyle/>
          <a:p>
            <a:r>
              <a:rPr lang="pt-BR" dirty="0">
                <a:hlinkClick r:id="rId2"/>
              </a:rPr>
              <a:t>https://www.shadertoy.com/view/ll33zS</a:t>
            </a:r>
            <a:r>
              <a:rPr lang="pt-BR" dirty="0"/>
              <a:t> </a:t>
            </a:r>
          </a:p>
        </p:txBody>
      </p:sp>
      <p:sp>
        <p:nvSpPr>
          <p:cNvPr id="4" name="Slide Number Placeholder 3">
            <a:extLst>
              <a:ext uri="{FF2B5EF4-FFF2-40B4-BE49-F238E27FC236}">
                <a16:creationId xmlns:a16="http://schemas.microsoft.com/office/drawing/2014/main" id="{A980D934-540D-2AC8-C57E-FEF6DFAE0F2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44</a:t>
            </a:fld>
            <a:endParaRPr lang="pt-BR"/>
          </a:p>
        </p:txBody>
      </p:sp>
      <p:pic>
        <p:nvPicPr>
          <p:cNvPr id="4098" name="Picture 2">
            <a:extLst>
              <a:ext uri="{FF2B5EF4-FFF2-40B4-BE49-F238E27FC236}">
                <a16:creationId xmlns:a16="http://schemas.microsoft.com/office/drawing/2014/main" id="{7181B5E8-66DA-60B9-9087-021D5CA988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416" y="1364362"/>
            <a:ext cx="7059168" cy="39707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80747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43" name="Google Shape;443;p50"/>
          <p:cNvSpPr txBox="1">
            <a:spLocks noGrp="1"/>
          </p:cNvSpPr>
          <p:nvPr>
            <p:ph type="body" idx="2"/>
          </p:nvPr>
        </p:nvSpPr>
        <p:spPr>
          <a:xfrm>
            <a:off x="1567655" y="2857501"/>
            <a:ext cx="6119813" cy="10432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Pereira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6</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pic>
        <p:nvPicPr>
          <p:cNvPr id="87" name="Google Shape;87;p11" descr="page14image52317920"/>
          <p:cNvPicPr preferRelativeResize="0"/>
          <p:nvPr/>
        </p:nvPicPr>
        <p:blipFill rotWithShape="1">
          <a:blip r:embed="rId4">
            <a:alphaModFix/>
          </a:blip>
          <a:srcRect/>
          <a:stretch/>
        </p:blipFill>
        <p:spPr>
          <a:xfrm>
            <a:off x="1881097" y="2685627"/>
            <a:ext cx="2822678" cy="2725102"/>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68</TotalTime>
  <Words>4172</Words>
  <Application>Microsoft Macintosh PowerPoint</Application>
  <PresentationFormat>On-screen Show (16:10)</PresentationFormat>
  <Paragraphs>524</Paragraphs>
  <Slides>45</Slides>
  <Notes>36</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45</vt:i4>
      </vt:variant>
    </vt:vector>
  </HeadingPairs>
  <TitlesOfParts>
    <vt:vector size="50" baseType="lpstr">
      <vt:lpstr>Verdana</vt:lpstr>
      <vt:lpstr>Courier New</vt:lpstr>
      <vt:lpstr>Open Sans</vt:lpstr>
      <vt:lpstr>Arial</vt:lpstr>
      <vt:lpstr>Personalizar design</vt:lpstr>
      <vt:lpstr>PowerPoint Presentation</vt:lpstr>
      <vt:lpstr>PowerPoint Presentation</vt:lpstr>
      <vt:lpstr>Tópicos da Aula</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 </vt:lpstr>
      <vt:lpstr>Ambiente Occlusion</vt:lpstr>
      <vt:lpstr>Ambient Occlusion</vt:lpstr>
      <vt:lpstr>Ambient Occlusion usando o "espaço da tela"</vt:lpstr>
      <vt:lpstr>Buda sem Ambiente Occlusion</vt:lpstr>
      <vt:lpstr>Buda com Ambiente Occlusion</vt:lpstr>
      <vt:lpstr>Ambient Occlusion</vt:lpstr>
      <vt:lpstr>Reflexões</vt:lpstr>
      <vt:lpstr>O que está errado nessa figura?</vt:lpstr>
      <vt:lpstr>Reflexões</vt:lpstr>
      <vt:lpstr>Reflexões</vt:lpstr>
      <vt:lpstr>Relembrando: Espelho Perfeito</vt:lpstr>
      <vt:lpstr>Reflexão Perfeita</vt:lpstr>
      <vt:lpstr>Câmera pode ser usada para simular reflexão</vt:lpstr>
      <vt:lpstr>Reflexões Environment Map vs. Ray Tracing</vt:lpstr>
      <vt:lpstr>Reflexões Environment Map vs. Ray Tracing</vt:lpstr>
      <vt:lpstr>Reflexões Environment Map vs. Ray Tracing</vt:lpstr>
      <vt:lpstr>Interreflexões Difusas</vt:lpstr>
      <vt:lpstr>Luzes pré-computadas</vt:lpstr>
      <vt:lpstr>Sombras em Ray Marching</vt:lpstr>
      <vt:lpstr>Criando cenário com Plano e uma Pirâmide</vt:lpstr>
      <vt:lpstr>Código base de Ray Marching</vt:lpstr>
      <vt:lpstr>Cenário com Plano e uma Pirâmide</vt:lpstr>
      <vt:lpstr>Cálculo de sombra</vt:lpstr>
      <vt:lpstr>Cálculo de sombra</vt:lpstr>
      <vt:lpstr>Resultado com Sombra</vt:lpstr>
      <vt:lpstr>Implementando Penumbra</vt:lpstr>
      <vt:lpstr>Código de Soft Shadow para Ray Marching</vt:lpstr>
      <vt:lpstr>Resultado com sombra</vt:lpstr>
      <vt:lpstr>Environment Map no Shadertoy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14</cp:revision>
  <dcterms:modified xsi:type="dcterms:W3CDTF">2023-05-12T20:11:02Z</dcterms:modified>
</cp:coreProperties>
</file>